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3" r:id="rId5"/>
    <p:sldId id="262"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058" autoAdjust="0"/>
  </p:normalViewPr>
  <p:slideViewPr>
    <p:cSldViewPr snapToGrid="0">
      <p:cViewPr varScale="1">
        <p:scale>
          <a:sx n="71" d="100"/>
          <a:sy n="71" d="100"/>
        </p:scale>
        <p:origin x="113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Cranmer" userId="8454e8ac797b5502" providerId="LiveId" clId="{03F6177D-BDC9-4935-B53B-A4F56650F496}"/>
    <pc:docChg chg="custSel delSld modSld">
      <pc:chgData name="Emily Cranmer" userId="8454e8ac797b5502" providerId="LiveId" clId="{03F6177D-BDC9-4935-B53B-A4F56650F496}" dt="2021-03-09T20:08:43.573" v="290" actId="47"/>
      <pc:docMkLst>
        <pc:docMk/>
      </pc:docMkLst>
      <pc:sldChg chg="addSp modSp mod">
        <pc:chgData name="Emily Cranmer" userId="8454e8ac797b5502" providerId="LiveId" clId="{03F6177D-BDC9-4935-B53B-A4F56650F496}" dt="2021-03-09T20:08:32.392" v="288" actId="1076"/>
        <pc:sldMkLst>
          <pc:docMk/>
          <pc:sldMk cId="1297794898" sldId="256"/>
        </pc:sldMkLst>
        <pc:spChg chg="mod">
          <ac:chgData name="Emily Cranmer" userId="8454e8ac797b5502" providerId="LiveId" clId="{03F6177D-BDC9-4935-B53B-A4F56650F496}" dt="2021-03-09T20:05:43.582" v="2" actId="20577"/>
          <ac:spMkLst>
            <pc:docMk/>
            <pc:sldMk cId="1297794898" sldId="256"/>
            <ac:spMk id="2" creationId="{B8E537E4-D228-456D-B038-2C4EEE91BE7D}"/>
          </ac:spMkLst>
        </pc:spChg>
        <pc:spChg chg="add mod">
          <ac:chgData name="Emily Cranmer" userId="8454e8ac797b5502" providerId="LiveId" clId="{03F6177D-BDC9-4935-B53B-A4F56650F496}" dt="2021-03-09T20:08:32.392" v="288" actId="1076"/>
          <ac:spMkLst>
            <pc:docMk/>
            <pc:sldMk cId="1297794898" sldId="256"/>
            <ac:spMk id="3" creationId="{441E9855-E536-4C07-B705-D7A444843BE1}"/>
          </ac:spMkLst>
        </pc:spChg>
        <pc:picChg chg="mod">
          <ac:chgData name="Emily Cranmer" userId="8454e8ac797b5502" providerId="LiveId" clId="{03F6177D-BDC9-4935-B53B-A4F56650F496}" dt="2021-03-09T20:07:04.513" v="56" actId="1076"/>
          <ac:picMkLst>
            <pc:docMk/>
            <pc:sldMk cId="1297794898" sldId="256"/>
            <ac:picMk id="5" creationId="{5C2BE91A-57C7-4C55-BC82-9187B1FCCAB3}"/>
          </ac:picMkLst>
        </pc:picChg>
      </pc:sldChg>
      <pc:sldChg chg="delSp modSp mod">
        <pc:chgData name="Emily Cranmer" userId="8454e8ac797b5502" providerId="LiveId" clId="{03F6177D-BDC9-4935-B53B-A4F56650F496}" dt="2021-03-09T20:06:56.254" v="55" actId="113"/>
        <pc:sldMkLst>
          <pc:docMk/>
          <pc:sldMk cId="208155037" sldId="258"/>
        </pc:sldMkLst>
        <pc:spChg chg="mod">
          <ac:chgData name="Emily Cranmer" userId="8454e8ac797b5502" providerId="LiveId" clId="{03F6177D-BDC9-4935-B53B-A4F56650F496}" dt="2021-03-09T20:06:21.481" v="13" actId="20577"/>
          <ac:spMkLst>
            <pc:docMk/>
            <pc:sldMk cId="208155037" sldId="258"/>
            <ac:spMk id="2" creationId="{595753A1-9825-4581-B302-42B26982BAD9}"/>
          </ac:spMkLst>
        </pc:spChg>
        <pc:spChg chg="mod">
          <ac:chgData name="Emily Cranmer" userId="8454e8ac797b5502" providerId="LiveId" clId="{03F6177D-BDC9-4935-B53B-A4F56650F496}" dt="2021-03-09T20:06:56.254" v="55" actId="113"/>
          <ac:spMkLst>
            <pc:docMk/>
            <pc:sldMk cId="208155037" sldId="258"/>
            <ac:spMk id="4" creationId="{FCF370B4-CB20-4BE8-AC93-9360A930A1BF}"/>
          </ac:spMkLst>
        </pc:spChg>
        <pc:picChg chg="del">
          <ac:chgData name="Emily Cranmer" userId="8454e8ac797b5502" providerId="LiveId" clId="{03F6177D-BDC9-4935-B53B-A4F56650F496}" dt="2021-03-09T20:05:17.911" v="0" actId="478"/>
          <ac:picMkLst>
            <pc:docMk/>
            <pc:sldMk cId="208155037" sldId="258"/>
            <ac:picMk id="5" creationId="{9D33C89A-3880-4213-B7B6-80A4D44C93F4}"/>
          </ac:picMkLst>
        </pc:picChg>
        <pc:picChg chg="del">
          <ac:chgData name="Emily Cranmer" userId="8454e8ac797b5502" providerId="LiveId" clId="{03F6177D-BDC9-4935-B53B-A4F56650F496}" dt="2021-03-09T20:05:19.922" v="1" actId="478"/>
          <ac:picMkLst>
            <pc:docMk/>
            <pc:sldMk cId="208155037" sldId="258"/>
            <ac:picMk id="6" creationId="{570C08E1-FF90-4808-BB13-C39C687DBA59}"/>
          </ac:picMkLst>
        </pc:picChg>
      </pc:sldChg>
      <pc:sldChg chg="del">
        <pc:chgData name="Emily Cranmer" userId="8454e8ac797b5502" providerId="LiveId" clId="{03F6177D-BDC9-4935-B53B-A4F56650F496}" dt="2021-03-09T20:08:38.434" v="289" actId="47"/>
        <pc:sldMkLst>
          <pc:docMk/>
          <pc:sldMk cId="467357500" sldId="261"/>
        </pc:sldMkLst>
      </pc:sldChg>
      <pc:sldChg chg="del">
        <pc:chgData name="Emily Cranmer" userId="8454e8ac797b5502" providerId="LiveId" clId="{03F6177D-BDC9-4935-B53B-A4F56650F496}" dt="2021-03-09T20:08:43.573" v="290" actId="47"/>
        <pc:sldMkLst>
          <pc:docMk/>
          <pc:sldMk cId="863880710"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5BDC4A-B0CD-4561-808D-82B29B7235D8}" type="datetimeFigureOut">
              <a:rPr lang="en-US" smtClean="0"/>
              <a:t>3/9/2021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49F59-3B83-4203-8279-92886AACBC8C}" type="slidenum">
              <a:rPr lang="en-US" smtClean="0"/>
              <a:t>‹#›</a:t>
            </a:fld>
            <a:endParaRPr lang="en-US"/>
          </a:p>
        </p:txBody>
      </p:sp>
    </p:spTree>
    <p:extLst>
      <p:ext uri="{BB962C8B-B14F-4D97-AF65-F5344CB8AC3E}">
        <p14:creationId xmlns:p14="http://schemas.microsoft.com/office/powerpoint/2010/main" val="2813022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Listen to what they have to say with an open mind</a:t>
            </a:r>
          </a:p>
          <a:p>
            <a:pPr marL="628650" lvl="1" indent="-171450">
              <a:buFontTx/>
              <a:buChar char="-"/>
            </a:pPr>
            <a:r>
              <a:rPr lang="en-US" dirty="0"/>
              <a:t>Has anyone been in a conversation when you are talking to someone and you are so excited about sharing your side – you are not really paying attention to what the other person is saying?</a:t>
            </a:r>
          </a:p>
          <a:p>
            <a:pPr marL="628650" lvl="1" indent="-171450">
              <a:buFontTx/>
              <a:buChar char="-"/>
            </a:pPr>
            <a:r>
              <a:rPr lang="en-US" dirty="0"/>
              <a:t>Has anyone ever been in a conversation with someone that you aren’t willing to listen – because you assume they are wrong?</a:t>
            </a:r>
          </a:p>
          <a:p>
            <a:pPr marL="628650" lvl="1" indent="-171450">
              <a:buFontTx/>
              <a:buChar char="-"/>
            </a:pPr>
            <a:endParaRPr lang="en-US" dirty="0"/>
          </a:p>
          <a:p>
            <a:pPr marL="457200" lvl="1" indent="0">
              <a:buFontTx/>
              <a:buNone/>
            </a:pPr>
            <a:r>
              <a:rPr lang="en-US" dirty="0"/>
              <a:t>Don’t assume bad intent</a:t>
            </a:r>
          </a:p>
          <a:p>
            <a:pPr marL="628650" lvl="1" indent="-171450">
              <a:buFontTx/>
              <a:buChar char="-"/>
            </a:pPr>
            <a:r>
              <a:rPr lang="en-US" dirty="0"/>
              <a:t>Who can tell me what this means?</a:t>
            </a:r>
          </a:p>
          <a:p>
            <a:pPr marL="628650" lvl="1" indent="-171450">
              <a:buFontTx/>
              <a:buChar char="-"/>
            </a:pPr>
            <a:r>
              <a:rPr lang="en-US" dirty="0"/>
              <a:t>Who has assumed that someone that disagrees with them wants to start a fight, wants to frustrate you – and not that it may just be the way they think and they feel?</a:t>
            </a:r>
          </a:p>
          <a:p>
            <a:pPr marL="628650" lvl="1" indent="-171450">
              <a:buFontTx/>
              <a:buChar char="-"/>
            </a:pPr>
            <a:endParaRPr lang="en-US" dirty="0"/>
          </a:p>
          <a:p>
            <a:pPr marL="457200" lvl="1" indent="0">
              <a:buFontTx/>
              <a:buNone/>
            </a:pPr>
            <a:r>
              <a:rPr lang="en-US" dirty="0"/>
              <a:t>Try to see it from their side – do a shoe exchange to try to understand their perspective</a:t>
            </a:r>
          </a:p>
          <a:p>
            <a:pPr marL="457200" lvl="1" indent="0">
              <a:buFontTx/>
              <a:buNone/>
            </a:pPr>
            <a:r>
              <a:rPr lang="en-US" dirty="0"/>
              <a:t>- What experiences have they had to make them feel this way?</a:t>
            </a:r>
          </a:p>
          <a:p>
            <a:pPr marL="628650" lvl="1" indent="-171450">
              <a:buFontTx/>
              <a:buChar char="-"/>
            </a:pPr>
            <a:r>
              <a:rPr lang="en-US" dirty="0"/>
              <a:t>What is important to them, what do they value, what do they like?</a:t>
            </a:r>
          </a:p>
          <a:p>
            <a:pPr marL="628650" lvl="1" indent="-171450">
              <a:buFontTx/>
              <a:buChar char="-"/>
            </a:pPr>
            <a:endParaRPr lang="en-US" dirty="0"/>
          </a:p>
          <a:p>
            <a:pPr marL="457200" lvl="1" indent="0">
              <a:buFontTx/>
              <a:buNone/>
            </a:pPr>
            <a:r>
              <a:rPr lang="en-US" dirty="0"/>
              <a:t>State your side backed with facts or personal experiences to show how you formed your opinion</a:t>
            </a:r>
          </a:p>
          <a:p>
            <a:pPr marL="628650" lvl="1" indent="-171450">
              <a:buFontTx/>
              <a:buChar char="-"/>
            </a:pPr>
            <a:r>
              <a:rPr lang="en-US" dirty="0"/>
              <a:t>As you try and see it from their side, try and help them see it from your side</a:t>
            </a:r>
          </a:p>
          <a:p>
            <a:pPr marL="628650" lvl="1" indent="-171450">
              <a:buFontTx/>
              <a:buChar char="-"/>
            </a:pPr>
            <a:r>
              <a:rPr lang="en-US" dirty="0"/>
              <a:t>Be open and honest</a:t>
            </a:r>
          </a:p>
          <a:p>
            <a:pPr marL="628650" lvl="1" indent="-171450">
              <a:buFontTx/>
              <a:buChar char="-"/>
            </a:pPr>
            <a:r>
              <a:rPr lang="en-US" dirty="0"/>
              <a:t>Don’t exaggerate or base your opinion on fake resources – remember how to tell if something is a reliable resource!</a:t>
            </a:r>
          </a:p>
          <a:p>
            <a:pPr marL="1085850" lvl="2" indent="-171450">
              <a:buFontTx/>
              <a:buChar char="-"/>
            </a:pPr>
            <a:r>
              <a:rPr lang="en-US" dirty="0"/>
              <a:t> let’s recap real quick – how do you check if something may be fake and not a reliable resource?</a:t>
            </a:r>
          </a:p>
          <a:p>
            <a:pPr marL="914400" lvl="2" indent="0">
              <a:buFontTx/>
              <a:buNone/>
            </a:pPr>
            <a:endParaRPr lang="en-US" dirty="0"/>
          </a:p>
          <a:p>
            <a:pPr marL="914400" lvl="2" indent="0">
              <a:buFontTx/>
              <a:buNone/>
            </a:pPr>
            <a:r>
              <a:rPr lang="en-US" dirty="0"/>
              <a:t>Stay Calm</a:t>
            </a:r>
          </a:p>
          <a:p>
            <a:pPr marL="1085850" lvl="2" indent="-171450">
              <a:buFontTx/>
              <a:buChar char="-"/>
            </a:pPr>
            <a:r>
              <a:rPr lang="en-US" dirty="0"/>
              <a:t>Who can tell me why this is important?</a:t>
            </a:r>
          </a:p>
          <a:p>
            <a:pPr marL="1085850" lvl="2" indent="-171450">
              <a:buFontTx/>
              <a:buChar char="-"/>
            </a:pPr>
            <a:r>
              <a:rPr lang="en-US" dirty="0"/>
              <a:t>If you are not calm – a conversation where you can learn and get to know others more can turn into an argument </a:t>
            </a:r>
          </a:p>
          <a:p>
            <a:pPr marL="914400" lvl="2" indent="0">
              <a:buFontTx/>
              <a:buNone/>
            </a:pPr>
            <a:endParaRPr lang="en-US" dirty="0"/>
          </a:p>
          <a:p>
            <a:pPr marL="914400" lvl="2" indent="0">
              <a:buFontTx/>
              <a:buNone/>
            </a:pPr>
            <a:r>
              <a:rPr lang="en-US" dirty="0"/>
              <a:t>Know your limits</a:t>
            </a:r>
          </a:p>
          <a:p>
            <a:pPr marL="1085850" lvl="2" indent="-171450">
              <a:buFontTx/>
              <a:buChar char="-"/>
            </a:pPr>
            <a:r>
              <a:rPr lang="en-US" dirty="0"/>
              <a:t>It is okay to agree to disagree! You can end a conversation by thanking them for their opinion – you don’t have to agree with it</a:t>
            </a:r>
          </a:p>
          <a:p>
            <a:pPr marL="1085850" lvl="2" indent="-171450">
              <a:buFontTx/>
              <a:buChar char="-"/>
            </a:pPr>
            <a:r>
              <a:rPr lang="en-US" dirty="0"/>
              <a:t>If you don’t feel comfortable with how the other person is approaching the conversation – it is okay to walk away from the conversation</a:t>
            </a:r>
          </a:p>
          <a:p>
            <a:pPr marL="1085850" lvl="2" indent="-171450">
              <a:buFontTx/>
              <a:buChar char="-"/>
            </a:pPr>
            <a:r>
              <a:rPr lang="en-US" dirty="0"/>
              <a:t>As leaders – part of leading by example with confidence is treating others how you would want to be treated, but also ensuring you are being treated how YOU want to be treated! If you are in a situation where you are not being treated kindly or with respect – you can walk away, let the other person know that you are not okay being talked to that way and you are choosing to leave the conversation</a:t>
            </a:r>
          </a:p>
          <a:p>
            <a:pPr marL="914400" lvl="2" indent="0">
              <a:buFontTx/>
              <a:buNone/>
            </a:pPr>
            <a:endParaRPr lang="en-US" dirty="0"/>
          </a:p>
          <a:p>
            <a:pPr marL="457200" lvl="1" indent="0">
              <a:buFontTx/>
              <a:buNone/>
            </a:pPr>
            <a:r>
              <a:rPr lang="en-US" dirty="0"/>
              <a:t>For an example for this – how many people here are Eagles fans? Awesome Super Bowl win right? I have a different opinion – my favorite team is the New York Giants. When I go out in my Giants Jersey – those who like the Eagles don’t understand why me – someone living in an area where the Eagles our the local team, when they just won the Super Bowl – why I would not support that team. Sometimes they may make comments to me that are not kind due to that disagreement. Understanding why though is important, my family is connected to NY and I spent every Sunday as a kid watching Giants games with my Dad who is no longer with me – so they hold a very special place in my heart – my experiences, my values shape my opinion – but without understanding that, trying to see it from my side – you would not understand that. When we talk about football, we are not going to agree about our favorite team – and we are not going to try to convince each other – we have to understand the intent and their side – but also know where we stand.</a:t>
            </a:r>
          </a:p>
        </p:txBody>
      </p:sp>
      <p:sp>
        <p:nvSpPr>
          <p:cNvPr id="4" name="Slide Number Placeholder 3"/>
          <p:cNvSpPr>
            <a:spLocks noGrp="1"/>
          </p:cNvSpPr>
          <p:nvPr>
            <p:ph type="sldNum" sz="quarter" idx="5"/>
          </p:nvPr>
        </p:nvSpPr>
        <p:spPr/>
        <p:txBody>
          <a:bodyPr/>
          <a:lstStyle/>
          <a:p>
            <a:fld id="{1ED49F59-3B83-4203-8279-92886AACBC8C}" type="slidenum">
              <a:rPr lang="en-US" smtClean="0"/>
              <a:t>3</a:t>
            </a:fld>
            <a:endParaRPr lang="en-US"/>
          </a:p>
        </p:txBody>
      </p:sp>
    </p:spTree>
    <p:extLst>
      <p:ext uri="{BB962C8B-B14F-4D97-AF65-F5344CB8AC3E}">
        <p14:creationId xmlns:p14="http://schemas.microsoft.com/office/powerpoint/2010/main" val="2987926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Who can tell me what inferior means?</a:t>
            </a:r>
          </a:p>
          <a:p>
            <a:r>
              <a:rPr lang="en-US" sz="1200" kern="1200" dirty="0">
                <a:solidFill>
                  <a:schemeClr val="tx1"/>
                </a:solidFill>
                <a:effectLst/>
                <a:latin typeface="+mn-lt"/>
                <a:ea typeface="+mn-ea"/>
                <a:cs typeface="+mn-cs"/>
              </a:rPr>
              <a:t>Who can tell me what consent means?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Understanding consent is very important – you have the right to say what happens to your body and how you get treated, you get a say in how you feel. You can say no when you feel uncomfortable, and that should be respected.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Understanding the power you have to give consent and in trusting your gut can give you great confidence. As leaders in the community we want you to feel confident, be safe and be able to lead by example for others to be safe. In situations where someone – a stranger, or someone you know that is not acting appropriately – is not making you feel safe – we want to share with you some tips and training. </a:t>
            </a:r>
          </a:p>
          <a:p>
            <a:endParaRPr lang="en-US" dirty="0"/>
          </a:p>
        </p:txBody>
      </p:sp>
      <p:sp>
        <p:nvSpPr>
          <p:cNvPr id="4" name="Slide Number Placeholder 3"/>
          <p:cNvSpPr>
            <a:spLocks noGrp="1"/>
          </p:cNvSpPr>
          <p:nvPr>
            <p:ph type="sldNum" sz="quarter" idx="5"/>
          </p:nvPr>
        </p:nvSpPr>
        <p:spPr/>
        <p:txBody>
          <a:bodyPr/>
          <a:lstStyle/>
          <a:p>
            <a:fld id="{1ED49F59-3B83-4203-8279-92886AACBC8C}" type="slidenum">
              <a:rPr lang="en-US" smtClean="0"/>
              <a:t>6</a:t>
            </a:fld>
            <a:endParaRPr lang="en-US"/>
          </a:p>
        </p:txBody>
      </p:sp>
    </p:spTree>
    <p:extLst>
      <p:ext uri="{BB962C8B-B14F-4D97-AF65-F5344CB8AC3E}">
        <p14:creationId xmlns:p14="http://schemas.microsoft.com/office/powerpoint/2010/main" val="3235299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B5621-E8EC-498E-AFA1-B0B10F1D57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9405AB-9B2E-46BB-9069-CBFF5622B1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4AAB73-F9FD-46B3-B6F4-288D907DCB84}"/>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5" name="Footer Placeholder 4">
            <a:extLst>
              <a:ext uri="{FF2B5EF4-FFF2-40B4-BE49-F238E27FC236}">
                <a16:creationId xmlns:a16="http://schemas.microsoft.com/office/drawing/2014/main" id="{3D4EE2C7-86F3-4586-832E-7AAAC892CE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4C605C-B50C-4137-9C95-91F3AD80A53F}"/>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2579581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011FB-8DCF-4A51-B0A2-637160AC1D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8D586F-6AF1-407A-B0FF-33C5468D81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72724C-BB05-4197-840C-9B6995E36C61}"/>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5" name="Footer Placeholder 4">
            <a:extLst>
              <a:ext uri="{FF2B5EF4-FFF2-40B4-BE49-F238E27FC236}">
                <a16:creationId xmlns:a16="http://schemas.microsoft.com/office/drawing/2014/main" id="{090F590F-03B4-4124-9B79-7F5D13AEF2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7BA1FA-EF46-4409-B5B9-F4F5B150D149}"/>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227631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1B5FC5-AFFF-4585-AFC3-B8B16E0E9F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81D220-3135-4293-AEE7-114FEFBBFB4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88ABB6-577B-4A87-91F6-9C45188C532D}"/>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5" name="Footer Placeholder 4">
            <a:extLst>
              <a:ext uri="{FF2B5EF4-FFF2-40B4-BE49-F238E27FC236}">
                <a16:creationId xmlns:a16="http://schemas.microsoft.com/office/drawing/2014/main" id="{19101052-1034-4B95-8286-CACAFBE7F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BD96A-8AF2-4FD6-9AA2-59FBB3588B4C}"/>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420724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10E5-7676-4422-8265-3FA4860508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230150-E9FF-426E-B8F7-5F5AE0B87A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BB976-2D15-40D8-8FAC-5AB1A0DB0979}"/>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5" name="Footer Placeholder 4">
            <a:extLst>
              <a:ext uri="{FF2B5EF4-FFF2-40B4-BE49-F238E27FC236}">
                <a16:creationId xmlns:a16="http://schemas.microsoft.com/office/drawing/2014/main" id="{4C7EDE3C-983C-4723-9F3E-93863AA9F9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5D97D-31D8-46EF-A7B7-43FA0EA09C30}"/>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160662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AB3E2-05EA-4977-8233-C38356FE18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95A53B-820D-4FC4-B433-3C6EF300E6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3412B6-C9C6-413B-96D1-7A7749EDE220}"/>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5" name="Footer Placeholder 4">
            <a:extLst>
              <a:ext uri="{FF2B5EF4-FFF2-40B4-BE49-F238E27FC236}">
                <a16:creationId xmlns:a16="http://schemas.microsoft.com/office/drawing/2014/main" id="{79AC96BF-D6CD-4AFF-8490-42BD368E7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866B2-C917-4858-B8F6-7CF8B32094AA}"/>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217303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02D94-4ED1-40A6-8494-26A35A24C3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ECC66D-3E37-4967-8CA1-A1CA5D5446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D10F0C-B86D-43ED-8D89-700BF2BC78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2E9A3F-EE8C-4447-8FAE-1DABA9F66E33}"/>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6" name="Footer Placeholder 5">
            <a:extLst>
              <a:ext uri="{FF2B5EF4-FFF2-40B4-BE49-F238E27FC236}">
                <a16:creationId xmlns:a16="http://schemas.microsoft.com/office/drawing/2014/main" id="{FFAD0B98-E8A5-4DA3-B676-6D09517773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243E6D-265A-4E73-8FDB-8A8629D4667E}"/>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89106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BBEB7-A21B-45EE-B004-1253F43538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3BB4B-1463-4638-BC83-3BE8BF370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4DAF67C-C06E-4047-823A-889700039B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30ECCE-EDE5-4484-A971-A802FC2228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E8F7C8-E410-4144-8349-A56C640033A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D5BE2D-C8FC-4C20-BE22-CBF932CF4500}"/>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8" name="Footer Placeholder 7">
            <a:extLst>
              <a:ext uri="{FF2B5EF4-FFF2-40B4-BE49-F238E27FC236}">
                <a16:creationId xmlns:a16="http://schemas.microsoft.com/office/drawing/2014/main" id="{0E319036-EDB5-4ACC-B9CB-49CBF99BD0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97CA78-D6D7-4555-B9A3-D8309C9AC5F9}"/>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207222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2818-9F76-4E8B-89D1-C6C806D8C1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3238EF-9D7C-40FC-A1B5-2A45469E049B}"/>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4" name="Footer Placeholder 3">
            <a:extLst>
              <a:ext uri="{FF2B5EF4-FFF2-40B4-BE49-F238E27FC236}">
                <a16:creationId xmlns:a16="http://schemas.microsoft.com/office/drawing/2014/main" id="{5D50C62E-7EE1-4830-8B6E-5EE5FC3D2D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72C9D2-9566-42F6-B6D9-B705C44908D1}"/>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906128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43246F-2EF9-400A-84FA-67A99E3A18E6}"/>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3" name="Footer Placeholder 2">
            <a:extLst>
              <a:ext uri="{FF2B5EF4-FFF2-40B4-BE49-F238E27FC236}">
                <a16:creationId xmlns:a16="http://schemas.microsoft.com/office/drawing/2014/main" id="{74E30422-4752-4460-8B46-F62C855E6C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8D1757-D4DC-47C9-98EF-D4493D5BA644}"/>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553587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11A84-5F26-4C83-B91E-403DF63B79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B15A31-F3CE-4D02-A798-49E898146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37F775-12FD-47C6-8E41-B0B5525633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388B4E-F5C2-40B3-B1A4-42CB0B6A3BE1}"/>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6" name="Footer Placeholder 5">
            <a:extLst>
              <a:ext uri="{FF2B5EF4-FFF2-40B4-BE49-F238E27FC236}">
                <a16:creationId xmlns:a16="http://schemas.microsoft.com/office/drawing/2014/main" id="{40DE937B-E827-4CEF-99BF-FC65AD1451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5E2C-A223-42C5-82C6-5C97DB71944B}"/>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101938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A81D-19FC-4FAF-A359-BC124D8694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1CD93F-948E-4020-8B36-33172123F0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FC7A61-6C35-440C-974B-4747E28E53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9DD873-D752-4046-85D5-8B2FFC350C1B}"/>
              </a:ext>
            </a:extLst>
          </p:cNvPr>
          <p:cNvSpPr>
            <a:spLocks noGrp="1"/>
          </p:cNvSpPr>
          <p:nvPr>
            <p:ph type="dt" sz="half" idx="10"/>
          </p:nvPr>
        </p:nvSpPr>
        <p:spPr/>
        <p:txBody>
          <a:bodyPr/>
          <a:lstStyle/>
          <a:p>
            <a:fld id="{783B4B72-5DCC-4935-B10F-3391FA04DA8B}" type="datetimeFigureOut">
              <a:rPr lang="en-US" smtClean="0"/>
              <a:t>3/9/2021</a:t>
            </a:fld>
            <a:endParaRPr lang="en-US"/>
          </a:p>
        </p:txBody>
      </p:sp>
      <p:sp>
        <p:nvSpPr>
          <p:cNvPr id="6" name="Footer Placeholder 5">
            <a:extLst>
              <a:ext uri="{FF2B5EF4-FFF2-40B4-BE49-F238E27FC236}">
                <a16:creationId xmlns:a16="http://schemas.microsoft.com/office/drawing/2014/main" id="{2B66756B-4CF7-41E7-A553-2A845EB6B3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AF7D98-C29F-4CE8-B112-553669B8C858}"/>
              </a:ext>
            </a:extLst>
          </p:cNvPr>
          <p:cNvSpPr>
            <a:spLocks noGrp="1"/>
          </p:cNvSpPr>
          <p:nvPr>
            <p:ph type="sldNum" sz="quarter" idx="12"/>
          </p:nvPr>
        </p:nvSpPr>
        <p:spPr/>
        <p:txBody>
          <a:bodyPr/>
          <a:lstStyle/>
          <a:p>
            <a:fld id="{D403ADA4-8FDF-4257-BB81-A131824B9208}" type="slidenum">
              <a:rPr lang="en-US" smtClean="0"/>
              <a:t>‹#›</a:t>
            </a:fld>
            <a:endParaRPr lang="en-US"/>
          </a:p>
        </p:txBody>
      </p:sp>
    </p:spTree>
    <p:extLst>
      <p:ext uri="{BB962C8B-B14F-4D97-AF65-F5344CB8AC3E}">
        <p14:creationId xmlns:p14="http://schemas.microsoft.com/office/powerpoint/2010/main" val="285129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954141-7597-4066-A1C6-4BD8D0B68D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1EEFFA-5A5E-4ADD-8482-FECB1EB27E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6F496-581D-4408-9610-21B0D0501F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B4B72-5DCC-4935-B10F-3391FA04DA8B}" type="datetimeFigureOut">
              <a:rPr lang="en-US" smtClean="0"/>
              <a:t>3/9/2021</a:t>
            </a:fld>
            <a:endParaRPr lang="en-US"/>
          </a:p>
        </p:txBody>
      </p:sp>
      <p:sp>
        <p:nvSpPr>
          <p:cNvPr id="5" name="Footer Placeholder 4">
            <a:extLst>
              <a:ext uri="{FF2B5EF4-FFF2-40B4-BE49-F238E27FC236}">
                <a16:creationId xmlns:a16="http://schemas.microsoft.com/office/drawing/2014/main" id="{6F74FBBB-3E6A-4FC5-B775-D83673004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F5A4A3-1311-4AF3-AD74-CC2132554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3ADA4-8FDF-4257-BB81-A131824B9208}" type="slidenum">
              <a:rPr lang="en-US" smtClean="0"/>
              <a:t>‹#›</a:t>
            </a:fld>
            <a:endParaRPr lang="en-US"/>
          </a:p>
        </p:txBody>
      </p:sp>
    </p:spTree>
    <p:extLst>
      <p:ext uri="{BB962C8B-B14F-4D97-AF65-F5344CB8AC3E}">
        <p14:creationId xmlns:p14="http://schemas.microsoft.com/office/powerpoint/2010/main" val="402024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de/home-insekt-bienen-bienenstock-45783/"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ved=2ahUKEwiN1tDI05PhAhVphuAKHfLUCd0QjRx6BAgBEAU&amp;url=https%3A%2F%2Fquotescover.com%2Feleanor-roosevelt-quote-about-feel&amp;psig=AOvVaw0ODlOcpZ_kOs5kzEZB8EmW&amp;ust=155327205978721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cid:image001.jpg@01D4DFE2.C5BF0460"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537E4-D228-456D-B038-2C4EEE91BE7D}"/>
              </a:ext>
            </a:extLst>
          </p:cNvPr>
          <p:cNvSpPr>
            <a:spLocks noGrp="1"/>
          </p:cNvSpPr>
          <p:nvPr>
            <p:ph type="ctrTitle"/>
          </p:nvPr>
        </p:nvSpPr>
        <p:spPr>
          <a:xfrm>
            <a:off x="1524000" y="551203"/>
            <a:ext cx="9144000" cy="2387600"/>
          </a:xfrm>
        </p:spPr>
        <p:txBody>
          <a:bodyPr>
            <a:normAutofit/>
          </a:bodyPr>
          <a:lstStyle/>
          <a:p>
            <a:r>
              <a:rPr lang="en-US" sz="4400" dirty="0"/>
              <a:t>Welcome to</a:t>
            </a:r>
            <a:br>
              <a:rPr lang="en-US" dirty="0"/>
            </a:br>
            <a:r>
              <a:rPr lang="en-US" dirty="0">
                <a:solidFill>
                  <a:srgbClr val="00B050"/>
                </a:solidFill>
                <a:latin typeface="Trebuchet MS" panose="020B0603020202020204" pitchFamily="34" charset="0"/>
              </a:rPr>
              <a:t>Future Lady Leaders</a:t>
            </a:r>
            <a:br>
              <a:rPr lang="en-US" dirty="0"/>
            </a:br>
            <a:endParaRPr lang="en-US" sz="4000" dirty="0"/>
          </a:p>
        </p:txBody>
      </p:sp>
      <p:pic>
        <p:nvPicPr>
          <p:cNvPr id="5" name="Picture 4">
            <a:extLst>
              <a:ext uri="{FF2B5EF4-FFF2-40B4-BE49-F238E27FC236}">
                <a16:creationId xmlns:a16="http://schemas.microsoft.com/office/drawing/2014/main" id="{5C2BE91A-57C7-4C55-BC82-9187B1FCCA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4750" y="2493740"/>
            <a:ext cx="4762500" cy="2524125"/>
          </a:xfrm>
          <a:prstGeom prst="rect">
            <a:avLst/>
          </a:prstGeom>
        </p:spPr>
      </p:pic>
      <p:sp>
        <p:nvSpPr>
          <p:cNvPr id="3" name="TextBox 2">
            <a:extLst>
              <a:ext uri="{FF2B5EF4-FFF2-40B4-BE49-F238E27FC236}">
                <a16:creationId xmlns:a16="http://schemas.microsoft.com/office/drawing/2014/main" id="{441E9855-E536-4C07-B705-D7A444843BE1}"/>
              </a:ext>
            </a:extLst>
          </p:cNvPr>
          <p:cNvSpPr txBox="1"/>
          <p:nvPr/>
        </p:nvSpPr>
        <p:spPr>
          <a:xfrm>
            <a:off x="2479637" y="5180820"/>
            <a:ext cx="7232725" cy="923330"/>
          </a:xfrm>
          <a:prstGeom prst="rect">
            <a:avLst/>
          </a:prstGeom>
          <a:noFill/>
        </p:spPr>
        <p:txBody>
          <a:bodyPr wrap="square" rtlCol="0">
            <a:spAutoFit/>
          </a:bodyPr>
          <a:lstStyle/>
          <a:p>
            <a:r>
              <a:rPr lang="en-US" dirty="0"/>
              <a:t>*This is an activity on making good choice from a previous workshop in 2019, you can use this power point as a resource or talking point. To go through the discussion and activity, you must review in presentation mode*</a:t>
            </a:r>
          </a:p>
        </p:txBody>
      </p:sp>
    </p:spTree>
    <p:extLst>
      <p:ext uri="{BB962C8B-B14F-4D97-AF65-F5344CB8AC3E}">
        <p14:creationId xmlns:p14="http://schemas.microsoft.com/office/powerpoint/2010/main" val="129779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753A1-9825-4581-B302-42B26982BAD9}"/>
              </a:ext>
            </a:extLst>
          </p:cNvPr>
          <p:cNvSpPr>
            <a:spLocks noGrp="1"/>
          </p:cNvSpPr>
          <p:nvPr>
            <p:ph type="title"/>
          </p:nvPr>
        </p:nvSpPr>
        <p:spPr/>
        <p:txBody>
          <a:bodyPr/>
          <a:lstStyle/>
          <a:p>
            <a:pPr algn="ctr"/>
            <a:r>
              <a:rPr lang="en-US" dirty="0">
                <a:latin typeface="Arial Black" panose="020B0A04020102020204" pitchFamily="34" charset="0"/>
              </a:rPr>
              <a:t>REAL TALK:</a:t>
            </a:r>
          </a:p>
        </p:txBody>
      </p:sp>
      <p:sp>
        <p:nvSpPr>
          <p:cNvPr id="3" name="Content Placeholder 2">
            <a:extLst>
              <a:ext uri="{FF2B5EF4-FFF2-40B4-BE49-F238E27FC236}">
                <a16:creationId xmlns:a16="http://schemas.microsoft.com/office/drawing/2014/main" id="{F705ECB3-837C-4C34-990A-FCA0F5731BB2}"/>
              </a:ext>
            </a:extLst>
          </p:cNvPr>
          <p:cNvSpPr>
            <a:spLocks noGrp="1"/>
          </p:cNvSpPr>
          <p:nvPr>
            <p:ph idx="1"/>
          </p:nvPr>
        </p:nvSpPr>
        <p:spPr>
          <a:xfrm>
            <a:off x="838200" y="2608941"/>
            <a:ext cx="10515600" cy="4351338"/>
          </a:xfrm>
        </p:spPr>
        <p:txBody>
          <a:bodyPr>
            <a:normAutofit/>
          </a:bodyPr>
          <a:lstStyle/>
          <a:p>
            <a:pPr marL="457200" lvl="1" indent="0">
              <a:buNone/>
            </a:pPr>
            <a:endParaRPr lang="en-US" b="0" dirty="0">
              <a:effectLst/>
            </a:endParaRPr>
          </a:p>
          <a:p>
            <a:pPr marL="457200" lvl="1" indent="0">
              <a:buNone/>
            </a:pPr>
            <a:endParaRPr lang="en-US" b="0" dirty="0">
              <a:effectLst/>
            </a:endParaRPr>
          </a:p>
          <a:p>
            <a:pPr marL="0" indent="0">
              <a:buNone/>
            </a:pPr>
            <a:br>
              <a:rPr lang="en-US" dirty="0"/>
            </a:br>
            <a:endParaRPr lang="en-US" dirty="0"/>
          </a:p>
        </p:txBody>
      </p:sp>
      <p:sp>
        <p:nvSpPr>
          <p:cNvPr id="4" name="TextBox 3">
            <a:extLst>
              <a:ext uri="{FF2B5EF4-FFF2-40B4-BE49-F238E27FC236}">
                <a16:creationId xmlns:a16="http://schemas.microsoft.com/office/drawing/2014/main" id="{FCF370B4-CB20-4BE8-AC93-9360A930A1BF}"/>
              </a:ext>
            </a:extLst>
          </p:cNvPr>
          <p:cNvSpPr txBox="1"/>
          <p:nvPr/>
        </p:nvSpPr>
        <p:spPr>
          <a:xfrm>
            <a:off x="1604683" y="1818042"/>
            <a:ext cx="8982634" cy="4154984"/>
          </a:xfrm>
          <a:prstGeom prst="rect">
            <a:avLst/>
          </a:prstGeom>
          <a:noFill/>
        </p:spPr>
        <p:txBody>
          <a:bodyPr wrap="square" rtlCol="0">
            <a:spAutoFit/>
          </a:bodyPr>
          <a:lstStyle/>
          <a:p>
            <a:pPr lvl="0" algn="ctr"/>
            <a:r>
              <a:rPr lang="en-US" sz="4400" b="1" dirty="0"/>
              <a:t>Why</a:t>
            </a:r>
            <a:r>
              <a:rPr lang="en-US" sz="4400" dirty="0"/>
              <a:t> do Middle School/Pre-Teen girls</a:t>
            </a:r>
          </a:p>
          <a:p>
            <a:pPr lvl="0" algn="ctr"/>
            <a:r>
              <a:rPr lang="en-US" sz="4400" dirty="0"/>
              <a:t> get labeled with a </a:t>
            </a:r>
          </a:p>
          <a:p>
            <a:pPr lvl="0" algn="ctr"/>
            <a:r>
              <a:rPr lang="en-US" sz="4400" dirty="0"/>
              <a:t>bad reputation of being </a:t>
            </a:r>
          </a:p>
          <a:p>
            <a:pPr lvl="0" algn="ctr"/>
            <a:r>
              <a:rPr lang="en-US" sz="4400" dirty="0"/>
              <a:t>“so mean”, dramatic or cruel? </a:t>
            </a:r>
          </a:p>
          <a:p>
            <a:pPr lvl="0" algn="ctr"/>
            <a:endParaRPr lang="en-US" sz="4400" dirty="0"/>
          </a:p>
          <a:p>
            <a:pPr lvl="0" algn="ctr"/>
            <a:r>
              <a:rPr lang="en-US" sz="4400" dirty="0"/>
              <a:t>What can </a:t>
            </a:r>
            <a:r>
              <a:rPr lang="en-US" sz="4400" u="sng" dirty="0"/>
              <a:t>YOU</a:t>
            </a:r>
            <a:r>
              <a:rPr lang="en-US" sz="4400" dirty="0"/>
              <a:t> do to change it?</a:t>
            </a:r>
          </a:p>
        </p:txBody>
      </p:sp>
    </p:spTree>
    <p:extLst>
      <p:ext uri="{BB962C8B-B14F-4D97-AF65-F5344CB8AC3E}">
        <p14:creationId xmlns:p14="http://schemas.microsoft.com/office/powerpoint/2010/main" val="208155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90CA6-7FB2-4444-8990-0E3B87CB1681}"/>
              </a:ext>
            </a:extLst>
          </p:cNvPr>
          <p:cNvSpPr>
            <a:spLocks noGrp="1"/>
          </p:cNvSpPr>
          <p:nvPr>
            <p:ph type="title"/>
          </p:nvPr>
        </p:nvSpPr>
        <p:spPr>
          <a:xfrm>
            <a:off x="838200" y="253256"/>
            <a:ext cx="10515600" cy="1325563"/>
          </a:xfrm>
        </p:spPr>
        <p:txBody>
          <a:bodyPr>
            <a:normAutofit fontScale="90000"/>
          </a:bodyPr>
          <a:lstStyle/>
          <a:p>
            <a:pPr algn="ctr"/>
            <a:br>
              <a:rPr lang="en-US" sz="36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r>
              <a:rPr lang="en-US" sz="4900" dirty="0">
                <a:solidFill>
                  <a:srgbClr val="1F497D"/>
                </a:solidFill>
                <a:latin typeface="Calibri" panose="020F0502020204030204" pitchFamily="34" charset="0"/>
                <a:ea typeface="Calibri" panose="020F0502020204030204" pitchFamily="34" charset="0"/>
              </a:rPr>
              <a:t>Making </a:t>
            </a:r>
            <a:r>
              <a:rPr lang="en-US" sz="4900" b="1" u="sng" dirty="0">
                <a:solidFill>
                  <a:srgbClr val="1F497D"/>
                </a:solidFill>
                <a:latin typeface="Calibri" panose="020F0502020204030204" pitchFamily="34" charset="0"/>
                <a:ea typeface="Calibri" panose="020F0502020204030204" pitchFamily="34" charset="0"/>
              </a:rPr>
              <a:t>smart choices</a:t>
            </a:r>
            <a:r>
              <a:rPr lang="en-US" sz="4900" dirty="0">
                <a:solidFill>
                  <a:srgbClr val="1F497D"/>
                </a:solidFill>
                <a:latin typeface="Calibri" panose="020F0502020204030204" pitchFamily="34" charset="0"/>
                <a:ea typeface="Calibri" panose="020F0502020204030204" pitchFamily="34" charset="0"/>
              </a:rPr>
              <a:t> in your daily life</a:t>
            </a:r>
            <a:br>
              <a:rPr lang="en-US" sz="4900" dirty="0">
                <a:latin typeface="Calibri" panose="020F0502020204030204" pitchFamily="34" charset="0"/>
                <a:ea typeface="Calibri" panose="020F0502020204030204" pitchFamily="34" charset="0"/>
              </a:rPr>
            </a:br>
            <a:br>
              <a:rPr lang="en-US" sz="4900" b="1" dirty="0">
                <a:solidFill>
                  <a:srgbClr val="00B0F0"/>
                </a:solidFill>
              </a:rPr>
            </a:br>
            <a:br>
              <a:rPr lang="en-US" sz="49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br>
              <a:rPr lang="en-US" sz="3600" b="1" dirty="0">
                <a:solidFill>
                  <a:srgbClr val="00B0F0"/>
                </a:solidFill>
              </a:rPr>
            </a:br>
            <a:br>
              <a:rPr lang="en-US" sz="5300" b="0" dirty="0">
                <a:solidFill>
                  <a:srgbClr val="00B0F0"/>
                </a:solidFill>
                <a:effectLst/>
              </a:rPr>
            </a:br>
            <a:endParaRPr lang="en-US" sz="5300" dirty="0">
              <a:solidFill>
                <a:srgbClr val="00B0F0"/>
              </a:solidFill>
            </a:endParaRPr>
          </a:p>
        </p:txBody>
      </p:sp>
      <p:sp>
        <p:nvSpPr>
          <p:cNvPr id="4" name="Rectangle 3">
            <a:extLst>
              <a:ext uri="{FF2B5EF4-FFF2-40B4-BE49-F238E27FC236}">
                <a16:creationId xmlns:a16="http://schemas.microsoft.com/office/drawing/2014/main" id="{5E796EE0-0846-4399-A15D-F28F891C41A2}"/>
              </a:ext>
            </a:extLst>
          </p:cNvPr>
          <p:cNvSpPr/>
          <p:nvPr/>
        </p:nvSpPr>
        <p:spPr>
          <a:xfrm>
            <a:off x="1276574" y="1925619"/>
            <a:ext cx="9638852" cy="3539430"/>
          </a:xfrm>
          <a:prstGeom prst="rect">
            <a:avLst/>
          </a:prstGeom>
        </p:spPr>
        <p:txBody>
          <a:bodyPr wrap="square">
            <a:spAutoFit/>
          </a:bodyPr>
          <a:lstStyle/>
          <a:p>
            <a:pPr marR="0" lvl="1">
              <a:spcBef>
                <a:spcPts val="0"/>
              </a:spcBef>
              <a:spcAft>
                <a:spcPts val="0"/>
              </a:spcAft>
            </a:pPr>
            <a:r>
              <a:rPr lang="en-US" sz="2800" dirty="0">
                <a:solidFill>
                  <a:srgbClr val="1F497D"/>
                </a:solidFill>
                <a:latin typeface="Calibri" panose="020F0502020204030204" pitchFamily="34" charset="0"/>
                <a:ea typeface="Calibri" panose="020F0502020204030204" pitchFamily="34" charset="0"/>
              </a:rPr>
              <a:t>What do you consider before taking action?</a:t>
            </a:r>
            <a:endParaRPr lang="en-US" sz="28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2800" dirty="0">
                <a:solidFill>
                  <a:srgbClr val="1F497D"/>
                </a:solidFill>
                <a:latin typeface="Calibri" panose="020F0502020204030204" pitchFamily="34" charset="0"/>
                <a:ea typeface="Calibri" panose="020F0502020204030204" pitchFamily="34" charset="0"/>
              </a:rPr>
              <a:t>Is it safe?</a:t>
            </a:r>
            <a:endParaRPr lang="en-US" sz="28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2800" dirty="0">
                <a:solidFill>
                  <a:srgbClr val="1F497D"/>
                </a:solidFill>
                <a:latin typeface="Calibri" panose="020F0502020204030204" pitchFamily="34" charset="0"/>
                <a:ea typeface="Calibri" panose="020F0502020204030204" pitchFamily="34" charset="0"/>
              </a:rPr>
              <a:t>Will someone get hurt?</a:t>
            </a:r>
            <a:endParaRPr lang="en-US" sz="28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2800" dirty="0">
                <a:solidFill>
                  <a:srgbClr val="1F497D"/>
                </a:solidFill>
                <a:latin typeface="Calibri" panose="020F0502020204030204" pitchFamily="34" charset="0"/>
                <a:ea typeface="Calibri" panose="020F0502020204030204" pitchFamily="34" charset="0"/>
              </a:rPr>
              <a:t>Is it kind?</a:t>
            </a:r>
            <a:endParaRPr lang="en-US" sz="28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2800" dirty="0">
                <a:solidFill>
                  <a:srgbClr val="1F497D"/>
                </a:solidFill>
                <a:latin typeface="Calibri" panose="020F0502020204030204" pitchFamily="34" charset="0"/>
                <a:ea typeface="Calibri" panose="020F0502020204030204" pitchFamily="34" charset="0"/>
              </a:rPr>
              <a:t>Is it what I really want?</a:t>
            </a:r>
            <a:endParaRPr lang="en-US" sz="28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2800" dirty="0">
                <a:solidFill>
                  <a:srgbClr val="1F497D"/>
                </a:solidFill>
                <a:latin typeface="Calibri" panose="020F0502020204030204" pitchFamily="34" charset="0"/>
                <a:ea typeface="Calibri" panose="020F0502020204030204" pitchFamily="34" charset="0"/>
              </a:rPr>
              <a:t>How will it reflect on me and how I want to be viewed? </a:t>
            </a:r>
            <a:endParaRPr lang="en-US" sz="28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2800" dirty="0">
                <a:solidFill>
                  <a:srgbClr val="1F497D"/>
                </a:solidFill>
                <a:latin typeface="Calibri" panose="020F0502020204030204" pitchFamily="34" charset="0"/>
                <a:ea typeface="Calibri" panose="020F0502020204030204" pitchFamily="34" charset="0"/>
              </a:rPr>
              <a:t>How will it impact my loved ones?</a:t>
            </a:r>
            <a:endParaRPr lang="en-US" sz="2800" dirty="0">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sz="2800" dirty="0">
                <a:solidFill>
                  <a:srgbClr val="1F497D"/>
                </a:solidFill>
                <a:latin typeface="Calibri" panose="020F0502020204030204" pitchFamily="34" charset="0"/>
                <a:ea typeface="Calibri" panose="020F0502020204030204" pitchFamily="34" charset="0"/>
              </a:rPr>
              <a:t>Am I ready to face the consequences of this action? </a:t>
            </a:r>
            <a:endParaRPr lang="en-US" sz="2800" dirty="0">
              <a:effectLst/>
              <a:latin typeface="Calibri" panose="020F0502020204030204" pitchFamily="34" charset="0"/>
              <a:ea typeface="Calibri" panose="020F0502020204030204" pitchFamily="34" charset="0"/>
            </a:endParaRPr>
          </a:p>
        </p:txBody>
      </p:sp>
      <p:sp>
        <p:nvSpPr>
          <p:cNvPr id="5" name="Rectangle 4">
            <a:extLst>
              <a:ext uri="{FF2B5EF4-FFF2-40B4-BE49-F238E27FC236}">
                <a16:creationId xmlns:a16="http://schemas.microsoft.com/office/drawing/2014/main" id="{BC1565AA-020C-41E1-98BA-A17FD8997DC2}"/>
              </a:ext>
            </a:extLst>
          </p:cNvPr>
          <p:cNvSpPr/>
          <p:nvPr/>
        </p:nvSpPr>
        <p:spPr>
          <a:xfrm>
            <a:off x="2216075" y="2441986"/>
            <a:ext cx="8326419" cy="4087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76FBEDC-E9D4-407D-B897-30AFAE17D0EF}"/>
              </a:ext>
            </a:extLst>
          </p:cNvPr>
          <p:cNvSpPr/>
          <p:nvPr/>
        </p:nvSpPr>
        <p:spPr>
          <a:xfrm>
            <a:off x="2216074" y="2799544"/>
            <a:ext cx="8326419" cy="4087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708522-D9F9-46ED-9535-722A1C1C759A}"/>
              </a:ext>
            </a:extLst>
          </p:cNvPr>
          <p:cNvSpPr/>
          <p:nvPr/>
        </p:nvSpPr>
        <p:spPr>
          <a:xfrm>
            <a:off x="2216074" y="3197576"/>
            <a:ext cx="8326419" cy="4087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609767C-5381-42F0-B531-A1A3618CA2EB}"/>
              </a:ext>
            </a:extLst>
          </p:cNvPr>
          <p:cNvSpPr/>
          <p:nvPr/>
        </p:nvSpPr>
        <p:spPr>
          <a:xfrm>
            <a:off x="2110292" y="3695334"/>
            <a:ext cx="8326419" cy="4087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02AAB8A-96B0-473B-BF3B-A0A5843E4A8B}"/>
              </a:ext>
            </a:extLst>
          </p:cNvPr>
          <p:cNvSpPr/>
          <p:nvPr/>
        </p:nvSpPr>
        <p:spPr>
          <a:xfrm>
            <a:off x="2216073" y="4178057"/>
            <a:ext cx="8326419" cy="4087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C967B86-E3F0-480B-A1E3-BF9A92DDF223}"/>
              </a:ext>
            </a:extLst>
          </p:cNvPr>
          <p:cNvSpPr/>
          <p:nvPr/>
        </p:nvSpPr>
        <p:spPr>
          <a:xfrm>
            <a:off x="2216073" y="4503694"/>
            <a:ext cx="8326419" cy="4087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E333F2A-65B6-48CD-84DF-939DF93EBF76}"/>
              </a:ext>
            </a:extLst>
          </p:cNvPr>
          <p:cNvSpPr/>
          <p:nvPr/>
        </p:nvSpPr>
        <p:spPr>
          <a:xfrm>
            <a:off x="2216073" y="4960206"/>
            <a:ext cx="8326419" cy="4087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210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68F01-479B-47C3-99D4-497D9F17A158}"/>
              </a:ext>
            </a:extLst>
          </p:cNvPr>
          <p:cNvSpPr>
            <a:spLocks noGrp="1"/>
          </p:cNvSpPr>
          <p:nvPr>
            <p:ph type="title"/>
          </p:nvPr>
        </p:nvSpPr>
        <p:spPr/>
        <p:txBody>
          <a:bodyPr>
            <a:normAutofit fontScale="90000"/>
          </a:bodyPr>
          <a:lstStyle/>
          <a:p>
            <a:pPr algn="ctr"/>
            <a:br>
              <a:rPr lang="en-US" dirty="0"/>
            </a:br>
            <a:r>
              <a:rPr lang="en-US" b="1" dirty="0"/>
              <a:t>Owning your choice means </a:t>
            </a:r>
            <a:r>
              <a:rPr lang="en-US" b="1" u="sng" dirty="0"/>
              <a:t>owning the result</a:t>
            </a:r>
            <a:br>
              <a:rPr lang="en-US" b="1" dirty="0"/>
            </a:br>
            <a:endParaRPr lang="en-US" b="1" dirty="0"/>
          </a:p>
        </p:txBody>
      </p:sp>
      <p:sp>
        <p:nvSpPr>
          <p:cNvPr id="5" name="Content Placeholder 4">
            <a:extLst>
              <a:ext uri="{FF2B5EF4-FFF2-40B4-BE49-F238E27FC236}">
                <a16:creationId xmlns:a16="http://schemas.microsoft.com/office/drawing/2014/main" id="{9A94AC9A-C3DA-4A87-84A4-B74CFE3F0D6A}"/>
              </a:ext>
            </a:extLst>
          </p:cNvPr>
          <p:cNvSpPr>
            <a:spLocks noGrp="1"/>
          </p:cNvSpPr>
          <p:nvPr>
            <p:ph idx="1"/>
          </p:nvPr>
        </p:nvSpPr>
        <p:spPr>
          <a:xfrm>
            <a:off x="838200" y="1470623"/>
            <a:ext cx="10515600" cy="4351338"/>
          </a:xfrm>
        </p:spPr>
        <p:txBody>
          <a:bodyPr/>
          <a:lstStyle/>
          <a:p>
            <a:pPr marL="457200" lvl="1" indent="0">
              <a:buNone/>
            </a:pPr>
            <a:r>
              <a:rPr lang="en-US" b="1" dirty="0"/>
              <a:t>Example: </a:t>
            </a:r>
            <a:r>
              <a:rPr lang="en-US" dirty="0"/>
              <a:t>If you chose to shake a bee hive – should you be surprised if you get stung by bees? Can you blame someone else if you got stung by a bee?</a:t>
            </a:r>
          </a:p>
          <a:p>
            <a:pPr marL="0" indent="0">
              <a:buNone/>
            </a:pPr>
            <a:endParaRPr lang="en-US" dirty="0"/>
          </a:p>
        </p:txBody>
      </p:sp>
      <p:pic>
        <p:nvPicPr>
          <p:cNvPr id="4" name="Picture 3">
            <a:extLst>
              <a:ext uri="{FF2B5EF4-FFF2-40B4-BE49-F238E27FC236}">
                <a16:creationId xmlns:a16="http://schemas.microsoft.com/office/drawing/2014/main" id="{42C00216-8F56-4233-BEF1-52DCB050A59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43180" y="2732442"/>
            <a:ext cx="3829655" cy="3878132"/>
          </a:xfrm>
          <a:prstGeom prst="rect">
            <a:avLst/>
          </a:prstGeom>
        </p:spPr>
      </p:pic>
      <p:sp>
        <p:nvSpPr>
          <p:cNvPr id="6" name="TextBox 5">
            <a:extLst>
              <a:ext uri="{FF2B5EF4-FFF2-40B4-BE49-F238E27FC236}">
                <a16:creationId xmlns:a16="http://schemas.microsoft.com/office/drawing/2014/main" id="{85C2C897-943C-4FB2-A4E6-F6E7BBA12551}"/>
              </a:ext>
            </a:extLst>
          </p:cNvPr>
          <p:cNvSpPr txBox="1"/>
          <p:nvPr/>
        </p:nvSpPr>
        <p:spPr>
          <a:xfrm>
            <a:off x="3387527" y="2560319"/>
            <a:ext cx="7327090" cy="3416320"/>
          </a:xfrm>
          <a:prstGeom prst="rect">
            <a:avLst/>
          </a:prstGeom>
          <a:noFill/>
        </p:spPr>
        <p:txBody>
          <a:bodyPr wrap="square" rtlCol="0">
            <a:spAutoFit/>
          </a:bodyPr>
          <a:lstStyle/>
          <a:p>
            <a:pPr lvl="2"/>
            <a:r>
              <a:rPr lang="en-US" sz="2400" dirty="0"/>
              <a:t>You can be upset that you are in pain from the sting, you can feel how you feel but </a:t>
            </a:r>
          </a:p>
          <a:p>
            <a:pPr lvl="2"/>
            <a:r>
              <a:rPr lang="en-US" sz="2400" b="1" dirty="0"/>
              <a:t>the facts are the facts of the situation:</a:t>
            </a:r>
            <a:endParaRPr lang="en-US" sz="2400" dirty="0"/>
          </a:p>
          <a:p>
            <a:pPr marL="1657350" lvl="3" indent="-285750">
              <a:buFont typeface="Arial" panose="020B0604020202020204" pitchFamily="34" charset="0"/>
              <a:buChar char="•"/>
            </a:pPr>
            <a:r>
              <a:rPr lang="en-US" sz="2400" dirty="0"/>
              <a:t>Your choice drove that result – it caused you pain</a:t>
            </a:r>
          </a:p>
          <a:p>
            <a:pPr marL="1657350" lvl="3" indent="-285750">
              <a:buFont typeface="Arial" panose="020B0604020202020204" pitchFamily="34" charset="0"/>
              <a:buChar char="•"/>
            </a:pPr>
            <a:r>
              <a:rPr lang="en-US" sz="2400" dirty="0"/>
              <a:t>You have no one else to blame as you weighed the risk and took action knowing it was not safe</a:t>
            </a:r>
          </a:p>
          <a:p>
            <a:pPr marL="1657350" lvl="3" indent="-285750">
              <a:buFont typeface="Arial" panose="020B0604020202020204" pitchFamily="34" charset="0"/>
              <a:buChar char="•"/>
            </a:pPr>
            <a:r>
              <a:rPr lang="en-US" sz="2400" dirty="0"/>
              <a:t>The result was not unexpected or unfair</a:t>
            </a:r>
          </a:p>
        </p:txBody>
      </p:sp>
    </p:spTree>
    <p:extLst>
      <p:ext uri="{BB962C8B-B14F-4D97-AF65-F5344CB8AC3E}">
        <p14:creationId xmlns:p14="http://schemas.microsoft.com/office/powerpoint/2010/main" val="147770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C6EA40-05EA-4964-A85F-72E374733A97}"/>
              </a:ext>
            </a:extLst>
          </p:cNvPr>
          <p:cNvSpPr>
            <a:spLocks noGrp="1"/>
          </p:cNvSpPr>
          <p:nvPr>
            <p:ph idx="1"/>
          </p:nvPr>
        </p:nvSpPr>
        <p:spPr>
          <a:xfrm>
            <a:off x="838200" y="785308"/>
            <a:ext cx="10515600" cy="3754419"/>
          </a:xfrm>
        </p:spPr>
        <p:txBody>
          <a:bodyPr>
            <a:normAutofit fontScale="25000" lnSpcReduction="20000"/>
          </a:bodyPr>
          <a:lstStyle/>
          <a:p>
            <a:pPr marL="457200" lvl="1" indent="0">
              <a:buNone/>
            </a:pPr>
            <a:r>
              <a:rPr lang="en-US" sz="12800" b="1" dirty="0"/>
              <a:t>Example: </a:t>
            </a:r>
            <a:r>
              <a:rPr lang="en-US" sz="12800" dirty="0"/>
              <a:t>At lunch, you see a classmate sitting alone, you suggest to your group of friends to sit with her – but they don’t want to, in fact they say unkind things about her and giggle when you sit down at the lunch table. You brush it off and eat your lunch with your friends. Later that day, you get called down to the Principal’s office because a teacher overheard the mean comments coming from your table. You are all given detention are your parents are called. </a:t>
            </a:r>
          </a:p>
          <a:p>
            <a:pPr marL="457200" lvl="1" indent="0">
              <a:buNone/>
            </a:pPr>
            <a:endParaRPr lang="en-US" sz="12800" dirty="0"/>
          </a:p>
          <a:p>
            <a:pPr marL="457200" lvl="1" indent="0">
              <a:buNone/>
            </a:pPr>
            <a:endParaRPr lang="en-US" sz="12800" dirty="0"/>
          </a:p>
          <a:p>
            <a:pPr lvl="2"/>
            <a:r>
              <a:rPr lang="en-US" sz="12800" dirty="0"/>
              <a:t>What choices were made in this example?</a:t>
            </a:r>
          </a:p>
          <a:p>
            <a:pPr lvl="2"/>
            <a:r>
              <a:rPr lang="en-US" sz="12800" dirty="0"/>
              <a:t>What were the consequences of those choices? </a:t>
            </a:r>
          </a:p>
          <a:p>
            <a:pPr lvl="2"/>
            <a:r>
              <a:rPr lang="en-US" sz="12800" dirty="0"/>
              <a:t>Were they unexpected or unfair? </a:t>
            </a:r>
          </a:p>
          <a:p>
            <a:endParaRPr lang="en-US" dirty="0"/>
          </a:p>
        </p:txBody>
      </p:sp>
    </p:spTree>
    <p:extLst>
      <p:ext uri="{BB962C8B-B14F-4D97-AF65-F5344CB8AC3E}">
        <p14:creationId xmlns:p14="http://schemas.microsoft.com/office/powerpoint/2010/main" val="279750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F508-EAA6-4A2A-9933-259590AF3FA8}"/>
              </a:ext>
            </a:extLst>
          </p:cNvPr>
          <p:cNvSpPr>
            <a:spLocks noGrp="1"/>
          </p:cNvSpPr>
          <p:nvPr>
            <p:ph type="title"/>
          </p:nvPr>
        </p:nvSpPr>
        <p:spPr/>
        <p:txBody>
          <a:bodyPr>
            <a:normAutofit/>
          </a:bodyPr>
          <a:lstStyle/>
          <a:p>
            <a:pPr algn="ctr"/>
            <a:r>
              <a:rPr lang="en-US" sz="3200" b="1" dirty="0"/>
              <a:t>Understanding Right and Wrong and being able to </a:t>
            </a:r>
            <a:r>
              <a:rPr lang="en-US" sz="3200" b="1" u="sng" dirty="0"/>
              <a:t>follow your gut</a:t>
            </a:r>
            <a:r>
              <a:rPr lang="en-US" sz="3200" b="1" dirty="0"/>
              <a:t> can help you navigate a lot of difficult situations. </a:t>
            </a:r>
            <a:endParaRPr lang="en-US" sz="3200" dirty="0"/>
          </a:p>
        </p:txBody>
      </p:sp>
      <p:sp>
        <p:nvSpPr>
          <p:cNvPr id="3" name="Content Placeholder 2">
            <a:extLst>
              <a:ext uri="{FF2B5EF4-FFF2-40B4-BE49-F238E27FC236}">
                <a16:creationId xmlns:a16="http://schemas.microsoft.com/office/drawing/2014/main" id="{A33E61BB-C4AB-4EBD-9412-A93D9B371984}"/>
              </a:ext>
            </a:extLst>
          </p:cNvPr>
          <p:cNvSpPr>
            <a:spLocks noGrp="1"/>
          </p:cNvSpPr>
          <p:nvPr>
            <p:ph idx="1"/>
          </p:nvPr>
        </p:nvSpPr>
        <p:spPr/>
        <p:txBody>
          <a:bodyPr/>
          <a:lstStyle/>
          <a:p>
            <a:pPr marL="0" indent="0">
              <a:buNone/>
            </a:pPr>
            <a:r>
              <a:rPr lang="en-US" b="1" dirty="0"/>
              <a:t>Remember this quote:</a:t>
            </a:r>
            <a:br>
              <a:rPr lang="en-US" dirty="0"/>
            </a:br>
            <a:endParaRPr lang="en-US" dirty="0"/>
          </a:p>
        </p:txBody>
      </p:sp>
      <p:pic>
        <p:nvPicPr>
          <p:cNvPr id="4" name="Picture 3" descr="Image result for eleanor roosevelt quotes">
            <a:hlinkClick r:id="rId3" tgtFrame="_blank"/>
            <a:extLst>
              <a:ext uri="{FF2B5EF4-FFF2-40B4-BE49-F238E27FC236}">
                <a16:creationId xmlns:a16="http://schemas.microsoft.com/office/drawing/2014/main" id="{9AB0C57C-AE21-4E2C-BFA6-A1246DB8E12E}"/>
              </a:ext>
            </a:extLst>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120948" y="1960562"/>
            <a:ext cx="4883664" cy="4351338"/>
          </a:xfrm>
          <a:prstGeom prst="rect">
            <a:avLst/>
          </a:prstGeom>
          <a:noFill/>
          <a:ln>
            <a:noFill/>
          </a:ln>
        </p:spPr>
      </p:pic>
    </p:spTree>
    <p:extLst>
      <p:ext uri="{BB962C8B-B14F-4D97-AF65-F5344CB8AC3E}">
        <p14:creationId xmlns:p14="http://schemas.microsoft.com/office/powerpoint/2010/main" val="616246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1206</Words>
  <Application>Microsoft Office PowerPoint</Application>
  <PresentationFormat>Widescreen</PresentationFormat>
  <Paragraphs>72</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Calibri Light</vt:lpstr>
      <vt:lpstr>Trebuchet MS</vt:lpstr>
      <vt:lpstr>Wingdings</vt:lpstr>
      <vt:lpstr>Office Theme</vt:lpstr>
      <vt:lpstr>Welcome to Future Lady Leaders </vt:lpstr>
      <vt:lpstr>REAL TALK:</vt:lpstr>
      <vt:lpstr>           Making smart choices in your daily life        </vt:lpstr>
      <vt:lpstr> Owning your choice means owning the result </vt:lpstr>
      <vt:lpstr>PowerPoint Presentation</vt:lpstr>
      <vt:lpstr>Understanding Right and Wrong and being able to follow your gut can help you navigate a lot of difficult situations.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Future Lady Leaders December Workshop</dc:title>
  <dc:creator>Emily Cranmer</dc:creator>
  <cp:lastModifiedBy>Emily Cranmer</cp:lastModifiedBy>
  <cp:revision>14</cp:revision>
  <dcterms:created xsi:type="dcterms:W3CDTF">2018-12-07T11:22:03Z</dcterms:created>
  <dcterms:modified xsi:type="dcterms:W3CDTF">2021-03-09T20:08:52Z</dcterms:modified>
</cp:coreProperties>
</file>